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6" d="100"/>
          <a:sy n="96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28600"/>
            <a:ext cx="8280920" cy="4571999"/>
          </a:xfrm>
        </p:spPr>
        <p:txBody>
          <a:bodyPr/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Слитное написание производных союзов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085184"/>
            <a:ext cx="6858000" cy="914400"/>
          </a:xfrm>
        </p:spPr>
        <p:txBody>
          <a:bodyPr/>
          <a:lstStyle/>
          <a:p>
            <a:pPr algn="r"/>
            <a:r>
              <a:rPr lang="ru-RU" dirty="0" smtClean="0"/>
              <a:t>7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63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Алгоритм определения написания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Пробуем переставить частицу </a:t>
            </a:r>
            <a:r>
              <a:rPr lang="ru-RU" sz="3200" dirty="0" smtClean="0">
                <a:solidFill>
                  <a:srgbClr val="0070C0"/>
                </a:solidFill>
              </a:rPr>
              <a:t>бы,  </a:t>
            </a:r>
            <a:r>
              <a:rPr lang="ru-RU" sz="3200" dirty="0" smtClean="0"/>
              <a:t>убрать частицу </a:t>
            </a:r>
            <a:r>
              <a:rPr lang="ru-RU" sz="3200" dirty="0" smtClean="0">
                <a:solidFill>
                  <a:srgbClr val="0070C0"/>
                </a:solidFill>
              </a:rPr>
              <a:t>же</a:t>
            </a:r>
            <a:r>
              <a:rPr lang="ru-RU" sz="32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Пробуем заменить местоимение </a:t>
            </a:r>
            <a:r>
              <a:rPr lang="ru-RU" sz="3200" dirty="0" smtClean="0">
                <a:solidFill>
                  <a:srgbClr val="0070C0"/>
                </a:solidFill>
              </a:rPr>
              <a:t>то</a:t>
            </a:r>
            <a:r>
              <a:rPr lang="ru-RU" sz="3200" dirty="0" smtClean="0"/>
              <a:t> на </a:t>
            </a:r>
            <a:r>
              <a:rPr lang="ru-RU" sz="3200" dirty="0" smtClean="0">
                <a:solidFill>
                  <a:srgbClr val="0070C0"/>
                </a:solidFill>
              </a:rPr>
              <a:t>это.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Пробуем заменить наречие </a:t>
            </a:r>
            <a:r>
              <a:rPr lang="ru-RU" sz="3200" dirty="0" smtClean="0">
                <a:solidFill>
                  <a:srgbClr val="0070C0"/>
                </a:solidFill>
              </a:rPr>
              <a:t>так</a:t>
            </a:r>
            <a:r>
              <a:rPr lang="ru-RU" sz="3200" dirty="0" smtClean="0"/>
              <a:t> на сочетание </a:t>
            </a:r>
            <a:r>
              <a:rPr lang="ru-RU" sz="3200" dirty="0" smtClean="0">
                <a:solidFill>
                  <a:srgbClr val="0070C0"/>
                </a:solidFill>
              </a:rPr>
              <a:t>таким образом.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Пробуем заменить союзы </a:t>
            </a:r>
            <a:r>
              <a:rPr lang="ru-RU" sz="3200" dirty="0" smtClean="0">
                <a:solidFill>
                  <a:srgbClr val="0070C0"/>
                </a:solidFill>
              </a:rPr>
              <a:t>тоже, также </a:t>
            </a:r>
            <a:r>
              <a:rPr lang="ru-RU" sz="3200" dirty="0" smtClean="0"/>
              <a:t>на союз</a:t>
            </a:r>
            <a:r>
              <a:rPr lang="ru-RU" sz="3200" dirty="0" smtClean="0">
                <a:solidFill>
                  <a:srgbClr val="0070C0"/>
                </a:solidFill>
              </a:rPr>
              <a:t> и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9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851104" cy="687606"/>
          </a:xfrm>
        </p:spPr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1340768"/>
            <a:ext cx="4163616" cy="52565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Упражнение 344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Определите стиль текста.</a:t>
            </a:r>
          </a:p>
          <a:p>
            <a:r>
              <a:rPr lang="ru-RU" sz="2800" dirty="0" smtClean="0"/>
              <a:t>Найдите слова с изучаемой орфограммой.</a:t>
            </a:r>
          </a:p>
          <a:p>
            <a:r>
              <a:rPr lang="ru-RU" sz="2800" dirty="0" smtClean="0"/>
              <a:t>Определите по </a:t>
            </a:r>
            <a:r>
              <a:rPr lang="ru-RU" sz="2800" dirty="0" smtClean="0">
                <a:hlinkClick r:id="rId2" action="ppaction://hlinksldjump"/>
              </a:rPr>
              <a:t>алгоритму</a:t>
            </a:r>
            <a:r>
              <a:rPr lang="ru-RU" sz="2800" dirty="0" smtClean="0"/>
              <a:t> написание.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576" y="1844824"/>
            <a:ext cx="2753047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2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075240" cy="2880320"/>
          </a:xfrm>
        </p:spPr>
        <p:txBody>
          <a:bodyPr/>
          <a:lstStyle/>
          <a:p>
            <a:r>
              <a:rPr lang="ru-RU" sz="3200" dirty="0" smtClean="0"/>
              <a:t>Упражнение 345. Предложение № 1.</a:t>
            </a:r>
          </a:p>
          <a:p>
            <a:r>
              <a:rPr lang="ru-RU" sz="3200" dirty="0"/>
              <a:t>Упражнение </a:t>
            </a:r>
            <a:r>
              <a:rPr lang="ru-RU" sz="3200" dirty="0" smtClean="0"/>
              <a:t>346. Предложения№ 1, 6.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Дополнительное задание.</a:t>
            </a:r>
          </a:p>
          <a:p>
            <a:pPr algn="ctr"/>
            <a:r>
              <a:rPr lang="ru-RU" sz="3200" dirty="0" smtClean="0"/>
              <a:t>Завершить упр. 345 и 346.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404664"/>
            <a:ext cx="6851104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Практическая работа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21088"/>
            <a:ext cx="2530581" cy="232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5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059016" cy="831622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16764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Выучить правило на стр. 162.</a:t>
            </a:r>
          </a:p>
          <a:p>
            <a:pPr algn="ctr"/>
            <a:r>
              <a:rPr lang="ru-RU" sz="3600" dirty="0" smtClean="0"/>
              <a:t>Выполнить упражнение  № 350.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284984"/>
            <a:ext cx="3760563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01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5791200" cy="766297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46037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Уметь правильно писать производные союзы.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08920"/>
            <a:ext cx="571500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8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0192" y="1196752"/>
            <a:ext cx="2160240" cy="28175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31224" cy="831622"/>
          </a:xfrm>
        </p:spPr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08912" cy="280831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Знать разряды союзов и их функции.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Уметь находить союз в предложении.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Уметь определять функцию союза.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Уметь отличать союзы от наречий и местоимений с частицами.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5296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360" y="188640"/>
            <a:ext cx="5791200" cy="1371600"/>
          </a:xfrm>
        </p:spPr>
        <p:txBody>
          <a:bodyPr/>
          <a:lstStyle/>
          <a:p>
            <a:pPr algn="ctr"/>
            <a:r>
              <a:rPr lang="ru-RU" dirty="0" smtClean="0"/>
              <a:t>Орфографическая 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392" y="2276872"/>
            <a:ext cx="3754760" cy="4373563"/>
          </a:xfrm>
        </p:spPr>
        <p:txBody>
          <a:bodyPr>
            <a:noAutofit/>
          </a:bodyPr>
          <a:lstStyle/>
          <a:p>
            <a:r>
              <a:rPr lang="ru-RU" sz="4400" dirty="0" smtClean="0"/>
              <a:t>Н…(с)кем</a:t>
            </a:r>
          </a:p>
          <a:p>
            <a:r>
              <a:rPr lang="ru-RU" sz="4400" dirty="0" err="1" smtClean="0"/>
              <a:t>Издавн</a:t>
            </a:r>
            <a:r>
              <a:rPr lang="ru-RU" sz="4400" dirty="0" smtClean="0"/>
              <a:t>…</a:t>
            </a:r>
          </a:p>
          <a:p>
            <a:r>
              <a:rPr lang="ru-RU" sz="4400" dirty="0" smtClean="0"/>
              <a:t>Куда(либо)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11960" y="1772816"/>
            <a:ext cx="4330824" cy="4373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err="1" smtClean="0"/>
              <a:t>Изначальн</a:t>
            </a:r>
            <a:r>
              <a:rPr lang="ru-RU" sz="4400" dirty="0" smtClean="0"/>
              <a:t>…</a:t>
            </a:r>
          </a:p>
          <a:p>
            <a:r>
              <a:rPr lang="ru-RU" sz="4400" dirty="0" err="1" smtClean="0"/>
              <a:t>Затемн</a:t>
            </a:r>
            <a:r>
              <a:rPr lang="ru-RU" sz="4400" dirty="0" smtClean="0"/>
              <a:t>…</a:t>
            </a:r>
          </a:p>
          <a:p>
            <a:r>
              <a:rPr lang="ru-RU" sz="4400" dirty="0" err="1" smtClean="0"/>
              <a:t>Досух</a:t>
            </a:r>
            <a:r>
              <a:rPr lang="ru-RU" sz="4400" dirty="0" smtClean="0"/>
              <a:t>…</a:t>
            </a:r>
          </a:p>
          <a:p>
            <a:r>
              <a:rPr lang="ru-RU" sz="4400" dirty="0" smtClean="0"/>
              <a:t>Вовсе (не)красиво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9028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/>
          <a:lstStyle/>
          <a:p>
            <a:pPr algn="ctr"/>
            <a:r>
              <a:rPr lang="ru-RU" dirty="0" smtClean="0"/>
              <a:t>Самопроверка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4474840" cy="5145435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 с к</a:t>
            </a:r>
            <a:r>
              <a:rPr lang="ru-RU" sz="4000" dirty="0" smtClean="0">
                <a:solidFill>
                  <a:srgbClr val="00B0F0"/>
                </a:solidFill>
              </a:rPr>
              <a:t>е</a:t>
            </a:r>
            <a:r>
              <a:rPr lang="ru-RU" sz="4000" dirty="0" smtClean="0"/>
              <a:t>м</a:t>
            </a:r>
            <a:endParaRPr lang="ru-RU" sz="4000" dirty="0"/>
          </a:p>
          <a:p>
            <a:r>
              <a:rPr lang="ru-RU" sz="4000" dirty="0" smtClean="0">
                <a:solidFill>
                  <a:srgbClr val="00B0F0"/>
                </a:solidFill>
              </a:rPr>
              <a:t>Из</a:t>
            </a:r>
            <a:r>
              <a:rPr lang="ru-RU" sz="4000" dirty="0" smtClean="0"/>
              <a:t>давн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dirty="0" smtClean="0"/>
              <a:t>Куда-</a:t>
            </a:r>
            <a:r>
              <a:rPr lang="ru-RU" sz="4000" dirty="0" smtClean="0">
                <a:solidFill>
                  <a:srgbClr val="00B0F0"/>
                </a:solidFill>
              </a:rPr>
              <a:t>либо</a:t>
            </a:r>
            <a:endParaRPr lang="ru-RU" sz="4000" dirty="0">
              <a:solidFill>
                <a:srgbClr val="00B0F0"/>
              </a:solidFill>
            </a:endParaRPr>
          </a:p>
          <a:p>
            <a:r>
              <a:rPr lang="ru-RU" sz="4000" dirty="0" smtClean="0"/>
              <a:t>Изначальн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00B0F0"/>
                </a:solidFill>
              </a:rPr>
              <a:t>За</a:t>
            </a:r>
            <a:r>
              <a:rPr lang="ru-RU" sz="4000" dirty="0" smtClean="0"/>
              <a:t>темн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00B0F0"/>
                </a:solidFill>
              </a:rPr>
              <a:t>До</a:t>
            </a:r>
            <a:r>
              <a:rPr lang="ru-RU" sz="4000" dirty="0" smtClean="0"/>
              <a:t>сух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dirty="0">
                <a:solidFill>
                  <a:srgbClr val="00B0F0"/>
                </a:solidFill>
              </a:rPr>
              <a:t>Вовсе</a:t>
            </a:r>
            <a:r>
              <a:rPr lang="ru-RU" sz="4000" dirty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/>
              <a:t> красиво</a:t>
            </a:r>
            <a:endParaRPr lang="ru-RU" sz="4000" dirty="0"/>
          </a:p>
          <a:p>
            <a:pPr indent="1270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96752"/>
            <a:ext cx="3096344" cy="389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9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264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Синтаксический разбор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>
            <a:normAutofit lnSpcReduction="10000"/>
          </a:bodyPr>
          <a:lstStyle/>
          <a:p>
            <a:pPr marL="808038"/>
            <a:r>
              <a:rPr lang="ru-RU" sz="3600" dirty="0" smtClean="0"/>
              <a:t>Мать погладила рукой </a:t>
            </a:r>
            <a:r>
              <a:rPr lang="ru-RU" sz="3600" dirty="0" err="1" smtClean="0"/>
              <a:t>холодн</a:t>
            </a:r>
            <a:r>
              <a:rPr lang="ru-RU" sz="3600" dirty="0" smtClean="0"/>
              <a:t>…ю кожу ч…м…дана </a:t>
            </a:r>
            <a:r>
              <a:rPr lang="ru-RU" sz="3600" dirty="0" err="1" smtClean="0"/>
              <a:t>обл</a:t>
            </a:r>
            <a:r>
              <a:rPr lang="ru-RU" sz="3600" dirty="0" smtClean="0"/>
              <a:t>…к…</a:t>
            </a:r>
            <a:r>
              <a:rPr lang="ru-RU" sz="3600" dirty="0" err="1" smtClean="0"/>
              <a:t>тилась</a:t>
            </a:r>
            <a:r>
              <a:rPr lang="ru-RU" sz="3600" dirty="0" smtClean="0"/>
              <a:t> на него и довольная </a:t>
            </a:r>
            <a:r>
              <a:rPr lang="ru-RU" sz="3600" dirty="0" err="1" smtClean="0"/>
              <a:t>нач</a:t>
            </a:r>
            <a:r>
              <a:rPr lang="ru-RU" sz="3600" dirty="0" smtClean="0"/>
              <a:t>…ла </a:t>
            </a:r>
            <a:r>
              <a:rPr lang="ru-RU" sz="3600" dirty="0" err="1" smtClean="0"/>
              <a:t>ра</a:t>
            </a:r>
            <a:r>
              <a:rPr lang="ru-RU" sz="3600" dirty="0" smtClean="0"/>
              <a:t>(</a:t>
            </a:r>
            <a:r>
              <a:rPr lang="ru-RU" sz="3600" dirty="0" err="1" smtClean="0"/>
              <a:t>с,сс</a:t>
            </a:r>
            <a:r>
              <a:rPr lang="ru-RU" sz="3600" dirty="0" smtClean="0"/>
              <a:t>)</a:t>
            </a:r>
            <a:r>
              <a:rPr lang="ru-RU" sz="3600" dirty="0" err="1" smtClean="0"/>
              <a:t>матривать</a:t>
            </a:r>
            <a:r>
              <a:rPr lang="ru-RU" sz="3600" dirty="0" smtClean="0"/>
              <a:t> публику.</a:t>
            </a:r>
          </a:p>
          <a:p>
            <a:endParaRPr lang="ru-RU" dirty="0" smtClean="0"/>
          </a:p>
          <a:p>
            <a:r>
              <a:rPr lang="ru-RU" sz="2400" dirty="0" smtClean="0"/>
              <a:t>Спишите предложение, вставьте пропущенные орфограммы и знаки препинания, выполните синтаксический разбор, дайте характеристику.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913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791200" cy="792088"/>
          </a:xfrm>
        </p:spPr>
        <p:txBody>
          <a:bodyPr/>
          <a:lstStyle/>
          <a:p>
            <a:pPr algn="ctr"/>
            <a:r>
              <a:rPr lang="ru-RU" dirty="0" err="1" smtClean="0"/>
              <a:t>взаимоПроверка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3"/>
            <a:ext cx="8424936" cy="2376264"/>
          </a:xfrm>
        </p:spPr>
        <p:txBody>
          <a:bodyPr>
            <a:normAutofit/>
          </a:bodyPr>
          <a:lstStyle/>
          <a:p>
            <a:r>
              <a:rPr lang="ru-RU" sz="3600" dirty="0"/>
              <a:t>Мать погладила рукой </a:t>
            </a:r>
            <a:r>
              <a:rPr lang="ru-RU" sz="3600" dirty="0" smtClean="0"/>
              <a:t>холодн</a:t>
            </a:r>
            <a:r>
              <a:rPr lang="ru-RU" sz="3600" dirty="0" smtClean="0">
                <a:solidFill>
                  <a:srgbClr val="FF0000"/>
                </a:solidFill>
              </a:rPr>
              <a:t>у</a:t>
            </a:r>
            <a:r>
              <a:rPr lang="ru-RU" sz="3600" dirty="0" smtClean="0"/>
              <a:t>ю </a:t>
            </a:r>
            <a:r>
              <a:rPr lang="ru-RU" sz="3600" dirty="0"/>
              <a:t>кожу </a:t>
            </a:r>
            <a:r>
              <a:rPr lang="ru-RU" sz="3600" dirty="0" smtClean="0">
                <a:hlinkClick r:id="rId2" action="ppaction://hlinksldjump"/>
              </a:rPr>
              <a:t>ч</a:t>
            </a:r>
            <a:r>
              <a:rPr lang="ru-RU" sz="3600" dirty="0" smtClean="0">
                <a:solidFill>
                  <a:srgbClr val="FF0000"/>
                </a:solidFill>
                <a:hlinkClick r:id="rId2" action="ppaction://hlinksldjump"/>
              </a:rPr>
              <a:t>е</a:t>
            </a:r>
            <a:r>
              <a:rPr lang="ru-RU" sz="3600" dirty="0" smtClean="0">
                <a:hlinkClick r:id="rId2" action="ppaction://hlinksldjump"/>
              </a:rPr>
              <a:t>м</a:t>
            </a:r>
            <a:r>
              <a:rPr lang="ru-RU" sz="3600" dirty="0" smtClean="0">
                <a:solidFill>
                  <a:srgbClr val="FF0000"/>
                </a:solidFill>
                <a:hlinkClick r:id="rId2" action="ppaction://hlinksldjump"/>
              </a:rPr>
              <a:t>о</a:t>
            </a:r>
            <a:r>
              <a:rPr lang="ru-RU" sz="3600" dirty="0" smtClean="0">
                <a:hlinkClick r:id="rId2" action="ppaction://hlinksldjump"/>
              </a:rPr>
              <a:t>дана</a:t>
            </a:r>
            <a:r>
              <a:rPr lang="ru-RU" sz="3600" dirty="0" smtClean="0"/>
              <a:t>, обл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к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тилась </a:t>
            </a:r>
            <a:r>
              <a:rPr lang="ru-RU" sz="3600" dirty="0"/>
              <a:t>на него </a:t>
            </a:r>
            <a:r>
              <a:rPr lang="ru-RU" sz="3600" dirty="0" smtClean="0"/>
              <a:t>и, довольная, нач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ла рассматривать </a:t>
            </a:r>
            <a:r>
              <a:rPr lang="ru-RU" sz="3600" dirty="0"/>
              <a:t>публику.</a:t>
            </a:r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4049" y="3546184"/>
            <a:ext cx="820891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Характеристика.</a:t>
            </a:r>
          </a:p>
          <a:p>
            <a:r>
              <a:rPr lang="ru-RU" sz="2800" dirty="0"/>
              <a:t>Предложение повествовательное, невосклицательное, простое, двусоставное, полное, распространенное, осложненно однородными сказуемыми и обособленным определением, выраженным одиночным прилагательным.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07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3272" cy="831622"/>
          </a:xfrm>
        </p:spPr>
        <p:txBody>
          <a:bodyPr/>
          <a:lstStyle/>
          <a:p>
            <a:pPr algn="ctr"/>
            <a:r>
              <a:rPr lang="ru-RU" dirty="0" smtClean="0"/>
              <a:t>Лексическая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219256" cy="2520280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0070C0"/>
                </a:solidFill>
              </a:rPr>
              <a:t>Чемода́н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/>
              <a:t> </a:t>
            </a:r>
            <a:r>
              <a:rPr lang="ru-RU" sz="3200" dirty="0" err="1" smtClean="0"/>
              <a:t>заимств</a:t>
            </a:r>
            <a:r>
              <a:rPr lang="ru-RU" sz="3200" dirty="0"/>
              <a:t>. через тат. </a:t>
            </a:r>
            <a:r>
              <a:rPr lang="ru-RU" sz="3200" dirty="0" err="1"/>
              <a:t>čаmаdаn</a:t>
            </a:r>
            <a:r>
              <a:rPr lang="ru-RU" sz="3200" dirty="0"/>
              <a:t>, </a:t>
            </a:r>
            <a:r>
              <a:rPr lang="ru-RU" sz="3200" dirty="0" err="1"/>
              <a:t>крым</a:t>
            </a:r>
            <a:r>
              <a:rPr lang="ru-RU" sz="3200" dirty="0"/>
              <a:t>.-тат. </a:t>
            </a:r>
            <a:r>
              <a:rPr lang="ru-RU" sz="3200" dirty="0" err="1"/>
              <a:t>čumadan</a:t>
            </a:r>
            <a:r>
              <a:rPr lang="ru-RU" sz="3200" dirty="0"/>
              <a:t> </a:t>
            </a:r>
            <a:r>
              <a:rPr lang="ru-RU" sz="3200" dirty="0" smtClean="0"/>
              <a:t>из </a:t>
            </a:r>
            <a:r>
              <a:rPr lang="ru-RU" sz="3200" dirty="0"/>
              <a:t>перс. </a:t>
            </a:r>
            <a:r>
              <a:rPr lang="ru-RU" sz="3200" dirty="0" err="1"/>
              <a:t>ǰāmädān</a:t>
            </a:r>
            <a:r>
              <a:rPr lang="ru-RU" sz="3200" dirty="0"/>
              <a:t> "место для хранения одежды", где </a:t>
            </a:r>
            <a:r>
              <a:rPr lang="ru-RU" sz="3200" dirty="0" err="1"/>
              <a:t>ǰāmä</a:t>
            </a:r>
            <a:r>
              <a:rPr lang="ru-RU" sz="3200" dirty="0"/>
              <a:t> "одежда" и </a:t>
            </a:r>
            <a:r>
              <a:rPr lang="ru-RU" sz="3200" dirty="0" err="1"/>
              <a:t>dân</a:t>
            </a:r>
            <a:r>
              <a:rPr lang="ru-RU" sz="3200" dirty="0"/>
              <a:t> "хранилище"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590024"/>
            <a:ext cx="4392488" cy="29100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92" y="3715618"/>
            <a:ext cx="3559944" cy="265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4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6155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Объяснение нового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988839"/>
            <a:ext cx="2386608" cy="2223865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Также</a:t>
            </a:r>
          </a:p>
          <a:p>
            <a:r>
              <a:rPr lang="ru-RU" sz="3600" i="1" dirty="0" smtClean="0"/>
              <a:t>Тоже </a:t>
            </a:r>
          </a:p>
          <a:p>
            <a:r>
              <a:rPr lang="ru-RU" sz="3600" i="1" dirty="0" smtClean="0"/>
              <a:t>Чтобы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508104" y="1988840"/>
            <a:ext cx="2021396" cy="2223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i="1" dirty="0" smtClean="0"/>
              <a:t>Так же</a:t>
            </a:r>
          </a:p>
          <a:p>
            <a:r>
              <a:rPr lang="ru-RU" sz="3600" i="1" dirty="0" smtClean="0"/>
              <a:t>То же </a:t>
            </a:r>
          </a:p>
          <a:p>
            <a:r>
              <a:rPr lang="ru-RU" sz="3600" i="1" dirty="0" smtClean="0"/>
              <a:t>Что бы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1052736"/>
            <a:ext cx="3898776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Союзы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366320" y="1067895"/>
            <a:ext cx="3898776" cy="817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Местоимения и наречие с частицами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437112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dirty="0" smtClean="0"/>
              <a:t>Определите, в каком столбце союзы, а в каком местоимения с частицами?</a:t>
            </a:r>
            <a:r>
              <a:rPr lang="ru-RU" sz="2400" dirty="0"/>
              <a:t> Как вы это </a:t>
            </a:r>
            <a:r>
              <a:rPr lang="ru-RU" sz="2400" dirty="0" smtClean="0"/>
              <a:t>сделали?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Как пишутся частицы с другими словами?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Как не ошибиться в написании союза или местоимения (наречия) с частицей?</a:t>
            </a:r>
            <a:endParaRPr lang="ru-RU" sz="2400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5212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99</TotalTime>
  <Words>346</Words>
  <Application>Microsoft Office PowerPoint</Application>
  <PresentationFormat>Экран (4:3)</PresentationFormat>
  <Paragraphs>65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Главная</vt:lpstr>
      <vt:lpstr> Слитное написание производных союзов</vt:lpstr>
      <vt:lpstr>Цель </vt:lpstr>
      <vt:lpstr>Задачи</vt:lpstr>
      <vt:lpstr>Орфографическая разминка</vt:lpstr>
      <vt:lpstr>Самопроверка</vt:lpstr>
      <vt:lpstr>Синтаксический разбор предложения</vt:lpstr>
      <vt:lpstr>взаимоПроверка</vt:lpstr>
      <vt:lpstr>Лексическая работа</vt:lpstr>
      <vt:lpstr>Объяснение нового материала</vt:lpstr>
      <vt:lpstr>Алгоритм определения написания</vt:lpstr>
      <vt:lpstr>Практическая работа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Слитное написание производных союзов</dc:title>
  <cp:lastModifiedBy>МАШЕНЬКА</cp:lastModifiedBy>
  <cp:revision>10</cp:revision>
  <dcterms:modified xsi:type="dcterms:W3CDTF">2019-02-03T10:10:11Z</dcterms:modified>
</cp:coreProperties>
</file>